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41" r:id="rId3"/>
    <p:sldId id="356" r:id="rId4"/>
    <p:sldId id="386" r:id="rId5"/>
    <p:sldId id="396" r:id="rId6"/>
    <p:sldId id="387" r:id="rId7"/>
    <p:sldId id="381" r:id="rId8"/>
    <p:sldId id="402" r:id="rId9"/>
    <p:sldId id="406" r:id="rId10"/>
    <p:sldId id="398" r:id="rId11"/>
    <p:sldId id="400" r:id="rId12"/>
    <p:sldId id="311" r:id="rId13"/>
    <p:sldId id="403" r:id="rId14"/>
    <p:sldId id="390" r:id="rId15"/>
    <p:sldId id="414" r:id="rId16"/>
    <p:sldId id="299" r:id="rId17"/>
    <p:sldId id="405" r:id="rId18"/>
    <p:sldId id="306" r:id="rId19"/>
    <p:sldId id="407" r:id="rId20"/>
    <p:sldId id="312" r:id="rId21"/>
    <p:sldId id="408" r:id="rId22"/>
    <p:sldId id="349" r:id="rId23"/>
    <p:sldId id="359" r:id="rId24"/>
    <p:sldId id="358" r:id="rId25"/>
    <p:sldId id="351" r:id="rId26"/>
    <p:sldId id="353" r:id="rId27"/>
    <p:sldId id="355" r:id="rId28"/>
    <p:sldId id="288" r:id="rId29"/>
    <p:sldId id="410" r:id="rId30"/>
    <p:sldId id="411" r:id="rId31"/>
    <p:sldId id="412" r:id="rId32"/>
    <p:sldId id="344" r:id="rId33"/>
    <p:sldId id="345" r:id="rId34"/>
    <p:sldId id="346" r:id="rId35"/>
    <p:sldId id="413" r:id="rId36"/>
    <p:sldId id="261" r:id="rId37"/>
    <p:sldId id="260" r:id="rId38"/>
    <p:sldId id="257" r:id="rId39"/>
    <p:sldId id="258" r:id="rId40"/>
    <p:sldId id="259" r:id="rId41"/>
    <p:sldId id="270" r:id="rId42"/>
    <p:sldId id="264" r:id="rId43"/>
    <p:sldId id="271" r:id="rId44"/>
    <p:sldId id="263" r:id="rId45"/>
    <p:sldId id="265" r:id="rId46"/>
    <p:sldId id="269" r:id="rId47"/>
    <p:sldId id="266" r:id="rId48"/>
    <p:sldId id="272" r:id="rId49"/>
    <p:sldId id="340" r:id="rId50"/>
    <p:sldId id="274" r:id="rId51"/>
    <p:sldId id="273" r:id="rId52"/>
    <p:sldId id="278" r:id="rId53"/>
    <p:sldId id="280" r:id="rId54"/>
    <p:sldId id="333" r:id="rId55"/>
    <p:sldId id="277" r:id="rId56"/>
    <p:sldId id="279" r:id="rId57"/>
    <p:sldId id="275" r:id="rId58"/>
    <p:sldId id="284" r:id="rId59"/>
    <p:sldId id="285" r:id="rId60"/>
    <p:sldId id="286" r:id="rId61"/>
    <p:sldId id="287" r:id="rId62"/>
    <p:sldId id="289" r:id="rId63"/>
    <p:sldId id="334" r:id="rId64"/>
    <p:sldId id="335" r:id="rId65"/>
    <p:sldId id="290" r:id="rId66"/>
    <p:sldId id="291" r:id="rId67"/>
    <p:sldId id="292" r:id="rId68"/>
    <p:sldId id="293" r:id="rId69"/>
    <p:sldId id="336" r:id="rId70"/>
    <p:sldId id="294" r:id="rId71"/>
    <p:sldId id="295" r:id="rId72"/>
    <p:sldId id="297" r:id="rId73"/>
    <p:sldId id="298" r:id="rId74"/>
    <p:sldId id="300" r:id="rId75"/>
    <p:sldId id="301" r:id="rId76"/>
    <p:sldId id="303" r:id="rId77"/>
    <p:sldId id="304" r:id="rId78"/>
    <p:sldId id="305" r:id="rId79"/>
    <p:sldId id="307" r:id="rId80"/>
    <p:sldId id="308" r:id="rId81"/>
    <p:sldId id="309" r:id="rId82"/>
    <p:sldId id="310" r:id="rId83"/>
    <p:sldId id="313" r:id="rId84"/>
    <p:sldId id="327" r:id="rId85"/>
    <p:sldId id="314" r:id="rId86"/>
    <p:sldId id="337" r:id="rId87"/>
    <p:sldId id="338" r:id="rId88"/>
    <p:sldId id="339" r:id="rId89"/>
    <p:sldId id="319" r:id="rId90"/>
    <p:sldId id="320" r:id="rId91"/>
    <p:sldId id="329" r:id="rId92"/>
    <p:sldId id="330" r:id="rId93"/>
    <p:sldId id="322" r:id="rId94"/>
    <p:sldId id="415" r:id="rId95"/>
    <p:sldId id="416" r:id="rId96"/>
    <p:sldId id="417" r:id="rId97"/>
    <p:sldId id="420" r:id="rId98"/>
    <p:sldId id="421" r:id="rId99"/>
    <p:sldId id="422" r:id="rId100"/>
    <p:sldId id="418" r:id="rId101"/>
    <p:sldId id="423" r:id="rId102"/>
    <p:sldId id="424" r:id="rId103"/>
    <p:sldId id="425" r:id="rId104"/>
    <p:sldId id="426" r:id="rId105"/>
    <p:sldId id="427" r:id="rId106"/>
    <p:sldId id="428" r:id="rId107"/>
    <p:sldId id="431" r:id="rId108"/>
    <p:sldId id="429" r:id="rId109"/>
    <p:sldId id="432" r:id="rId110"/>
    <p:sldId id="434" r:id="rId111"/>
    <p:sldId id="430" r:id="rId112"/>
    <p:sldId id="433" r:id="rId113"/>
    <p:sldId id="326" r:id="rId1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2"/>
    <p:restoredTop sz="96281"/>
  </p:normalViewPr>
  <p:slideViewPr>
    <p:cSldViewPr>
      <p:cViewPr varScale="1">
        <p:scale>
          <a:sx n="124" d="100"/>
          <a:sy n="12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04/10/21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04/10/21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93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94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113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79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81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83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84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621-C9EF-A944-9DA7-DA8CE9E9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Wisdom Pills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03B7C-2A69-4746-96DB-702E7FC48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B60E-21BE-054C-BAB2-160C36561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9DDD3-A3EA-4D4C-BFAC-C55E0683A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It is handy to obtain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sz="1800" dirty="0"/>
              <a:t>from objects.</a:t>
            </a:r>
          </a:p>
          <a:p>
            <a:r>
              <a:rPr lang="en-GB" sz="1800" dirty="0"/>
              <a:t>In order to provide objects with this feature the method </a:t>
            </a:r>
            <a:r>
              <a:rPr lang="en-GB" sz="1800" i="1" dirty="0" err="1"/>
              <a:t>toString</a:t>
            </a:r>
            <a:r>
              <a:rPr lang="en-GB" sz="1800" i="1" dirty="0"/>
              <a:t>() </a:t>
            </a:r>
            <a:r>
              <a:rPr lang="en-GB" sz="1800" dirty="0"/>
              <a:t>have to be overridden (the default implementation resides in the Object class).</a:t>
            </a:r>
          </a:p>
          <a:p>
            <a:r>
              <a:rPr lang="en-US" sz="1800" i="1" dirty="0"/>
              <a:t>Can be automatically generated in major IDEs</a:t>
            </a:r>
          </a:p>
          <a:p>
            <a:endParaRPr lang="en-IT" sz="1400" dirty="0"/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Class (i.e., type)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/>
              <a:t>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Identity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400" dirty="0"/>
              <a:t> which creates a new instance of the specified class, and allocates it in memory (heap)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calls the constructor method of the class (</a:t>
            </a:r>
            <a:r>
              <a:rPr lang="en-US" sz="2000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returns a reference to the portion of memory containing the created object </a:t>
            </a:r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3BC8B-F679-CF48-8214-0F001D00FE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230115"/>
            <a:ext cx="5545782" cy="1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concern. Java supports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Garbage Collection </a:t>
            </a:r>
            <a:r>
              <a:rPr lang="en-US" sz="2000" i="1" dirty="0"/>
              <a:t>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 In an ideal OO world, there are only classes and objects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sz="2800" dirty="0"/>
              <a:t>, Java use primitive types (int, float, etc.). This has been a choice of Java engineers. For example, Python do not support primitive types (everything is an object).</a:t>
            </a:r>
          </a:p>
          <a:p>
            <a:r>
              <a:rPr lang="en-US" sz="2800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sz="2800" dirty="0"/>
              <a:t>They provide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sz="2800" dirty="0"/>
              <a:t>among themselves, Strings, and 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70537-C3E4-7240-9FBC-D4912C2DF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</a:t>
            </a:r>
            <a:r>
              <a:rPr lang="en-IT" dirty="0"/>
              <a:t>oolean	 	Boolean 	</a:t>
            </a:r>
          </a:p>
          <a:p>
            <a:r>
              <a:rPr lang="en-GB" dirty="0"/>
              <a:t>c</a:t>
            </a:r>
            <a:r>
              <a:rPr lang="en-IT" dirty="0"/>
              <a:t>har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Character</a:t>
            </a:r>
          </a:p>
          <a:p>
            <a:r>
              <a:rPr lang="en-GB" dirty="0"/>
              <a:t>b</a:t>
            </a:r>
            <a:r>
              <a:rPr lang="en-IT" dirty="0"/>
              <a:t>yte			Byte</a:t>
            </a:r>
          </a:p>
          <a:p>
            <a:r>
              <a:rPr lang="en-GB" dirty="0"/>
              <a:t>s</a:t>
            </a:r>
            <a:r>
              <a:rPr lang="en-IT" dirty="0"/>
              <a:t>hort			Short		</a:t>
            </a:r>
          </a:p>
          <a:p>
            <a:r>
              <a:rPr lang="en-GB" dirty="0"/>
              <a:t>i</a:t>
            </a:r>
            <a:r>
              <a:rPr lang="en-IT" dirty="0"/>
              <a:t>nt 	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Integer</a:t>
            </a:r>
          </a:p>
          <a:p>
            <a:r>
              <a:rPr lang="en-GB" dirty="0"/>
              <a:t>l</a:t>
            </a:r>
            <a:r>
              <a:rPr lang="en-IT" dirty="0"/>
              <a:t>ong			Long</a:t>
            </a:r>
          </a:p>
          <a:p>
            <a:r>
              <a:rPr lang="en-GB" dirty="0"/>
              <a:t>f</a:t>
            </a:r>
            <a:r>
              <a:rPr lang="en-IT" dirty="0"/>
              <a:t>loat			Float</a:t>
            </a:r>
          </a:p>
          <a:p>
            <a:r>
              <a:rPr lang="en-GB" dirty="0"/>
              <a:t>d</a:t>
            </a:r>
            <a:r>
              <a:rPr lang="en-IT" dirty="0"/>
              <a:t>ouble			Double</a:t>
            </a:r>
          </a:p>
          <a:p>
            <a:r>
              <a:rPr lang="en-GB" dirty="0"/>
              <a:t>v</a:t>
            </a:r>
            <a:r>
              <a:rPr lang="en-IT" dirty="0"/>
              <a:t>oid				Void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112224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81220" y="2632725"/>
            <a:ext cx="2578947" cy="2299287"/>
          </a:xfrm>
          <a:prstGeom prst="bentConnector3">
            <a:avLst>
              <a:gd name="adj1" fmla="val 269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/>
          <p:nvPr/>
        </p:nvCxnSpPr>
        <p:spPr>
          <a:xfrm flipH="1">
            <a:off x="4079776" y="5733256"/>
            <a:ext cx="381642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>
            <a:off x="4079776" y="5373216"/>
            <a:ext cx="38164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64667" y="3149594"/>
            <a:ext cx="2219964" cy="1507202"/>
          </a:xfrm>
          <a:prstGeom prst="bentConnector3">
            <a:avLst>
              <a:gd name="adj1" fmla="val 99749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91108" y="5701284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4891108" y="4946247"/>
            <a:ext cx="242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5643607" y="307234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A9CF7-E0FD-8B42-AB48-32B79A2E6B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19" y="2184085"/>
            <a:ext cx="4484215" cy="3259855"/>
          </a:xfrm>
          <a:prstGeom prst="rect">
            <a:avLst/>
          </a:prstGeom>
        </p:spPr>
      </p:pic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54FFD-A4F5-8D42-AA0C-2EC7CA7F7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"Car{"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brand='" + brand + '\''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'\’’ + '}';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038A1-41AA-E84D-A152-40D9F2B30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6EA13-E90C-464D-B471-BB11ECF15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Encapsulation is defined as the wrapping up of data under a single unit</a:t>
            </a:r>
            <a:r>
              <a:rPr lang="en-GB" sz="2400" dirty="0"/>
              <a:t>. </a:t>
            </a:r>
          </a:p>
          <a:p>
            <a:r>
              <a:rPr lang="en-GB" sz="2400" dirty="0"/>
              <a:t>It is the mechanism that binds together code and the data it manipulates. </a:t>
            </a:r>
          </a:p>
          <a:p>
            <a:r>
              <a:rPr lang="en-GB" sz="2400" dirty="0"/>
              <a:t>Another way to think about encapsulation is, it is a protective shield that prevents the data from being accessed by the code outside this shield.</a:t>
            </a: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0A8A-02F6-8C4A-8CBA-FBFE8E103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latin typeface="Consolas"/>
                <a:cs typeface="Consolas"/>
              </a:rPr>
              <a:t>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600" dirty="0" err="1">
                <a:latin typeface="Consolas"/>
                <a:cs typeface="Consolas"/>
              </a:rPr>
              <a:t>setColor</a:t>
            </a:r>
            <a:r>
              <a:rPr lang="en-AU" sz="1600" dirty="0">
                <a:latin typeface="Consolas"/>
                <a:cs typeface="Consolas"/>
              </a:rPr>
              <a:t>(String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</a:t>
            </a:r>
            <a:r>
              <a:rPr lang="en-AU" sz="1600" dirty="0" err="1">
                <a:latin typeface="Consolas"/>
                <a:cs typeface="Consolas"/>
              </a:rPr>
              <a:t>this.color</a:t>
            </a:r>
            <a:r>
              <a:rPr lang="en-AU" sz="1600" dirty="0">
                <a:latin typeface="Consolas"/>
                <a:cs typeface="Consolas"/>
              </a:rPr>
              <a:t> =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public static void main(String[] </a:t>
            </a:r>
            <a:r>
              <a:rPr lang="en-AU" sz="1600" dirty="0" err="1">
                <a:latin typeface="Consolas"/>
                <a:cs typeface="Consolas"/>
              </a:rPr>
              <a:t>args</a:t>
            </a:r>
            <a:r>
              <a:rPr lang="en-AU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           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/* Works but unsafe! */</a:t>
            </a: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6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= “red”; 	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Overriding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Java.lang.Object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Overloading</a:t>
            </a:r>
            <a:r>
              <a:rPr lang="en-US" sz="2000" dirty="0"/>
              <a:t> of constructors is often used 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 </a:t>
            </a:r>
          </a:p>
          <a:p>
            <a:r>
              <a:rPr lang="en-US" sz="2000" dirty="0"/>
              <a:t>If a constructor is defined, the default one is disabled!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80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81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82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83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84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85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92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93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96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106</TotalTime>
  <Words>7149</Words>
  <Application>Microsoft Macintosh PowerPoint</Application>
  <PresentationFormat>Widescreen</PresentationFormat>
  <Paragraphs>1334</Paragraphs>
  <Slides>113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 Definition</vt:lpstr>
      <vt:lpstr>Encapsulation and Visibility</vt:lpstr>
      <vt:lpstr>Encapsulation and Visibility</vt:lpstr>
      <vt:lpstr>Encapsulation and Visibility</vt:lpstr>
      <vt:lpstr>Constructors</vt:lpstr>
      <vt:lpstr>Constructors</vt:lpstr>
      <vt:lpstr>Constructors</vt:lpstr>
      <vt:lpstr>Constructors</vt:lpstr>
      <vt:lpstr>The keyword this</vt:lpstr>
      <vt:lpstr>Overloading and Polymorphism</vt:lpstr>
      <vt:lpstr>Getters and Setters</vt:lpstr>
      <vt:lpstr>toString()</vt:lpstr>
      <vt:lpstr>Object definition</vt:lpstr>
      <vt:lpstr>Object creation</vt:lpstr>
      <vt:lpstr>Object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Conversions</vt:lpstr>
      <vt:lpstr>Auto boxing/unboxing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Construction of child objects</vt:lpstr>
      <vt:lpstr>Construction of child objects</vt:lpstr>
      <vt:lpstr>Construction of child objects</vt:lpstr>
      <vt:lpstr>Construction of child objects</vt:lpstr>
      <vt:lpstr>Construction of child objects</vt:lpstr>
      <vt:lpstr>Overriding and Polymorphism</vt:lpstr>
      <vt:lpstr>Java.lang.Object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Wisdom Pills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16</cp:revision>
  <dcterms:created xsi:type="dcterms:W3CDTF">2021-09-29T20:20:40Z</dcterms:created>
  <dcterms:modified xsi:type="dcterms:W3CDTF">2021-10-04T07:13:02Z</dcterms:modified>
</cp:coreProperties>
</file>